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700405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542"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5088" cy="461169"/>
          </a:xfrm>
          <a:prstGeom prst="rect">
            <a:avLst/>
          </a:prstGeom>
        </p:spPr>
        <p:txBody>
          <a:bodyPr vert="horz" lIns="93370" tIns="46685" rIns="93370" bIns="46685" rtlCol="0"/>
          <a:lstStyle>
            <a:lvl1pPr algn="l">
              <a:defRPr sz="1200"/>
            </a:lvl1pPr>
          </a:lstStyle>
          <a:p>
            <a:endParaRPr lang="en-US"/>
          </a:p>
        </p:txBody>
      </p:sp>
      <p:sp>
        <p:nvSpPr>
          <p:cNvPr id="3" name="Date Placeholder 2"/>
          <p:cNvSpPr>
            <a:spLocks noGrp="1"/>
          </p:cNvSpPr>
          <p:nvPr>
            <p:ph type="dt" idx="1"/>
          </p:nvPr>
        </p:nvSpPr>
        <p:spPr>
          <a:xfrm>
            <a:off x="3967341" y="1"/>
            <a:ext cx="3035088" cy="461169"/>
          </a:xfrm>
          <a:prstGeom prst="rect">
            <a:avLst/>
          </a:prstGeom>
        </p:spPr>
        <p:txBody>
          <a:bodyPr vert="horz" lIns="93370" tIns="46685" rIns="93370" bIns="46685" rtlCol="0"/>
          <a:lstStyle>
            <a:lvl1pPr algn="r">
              <a:defRPr sz="1200"/>
            </a:lvl1pPr>
          </a:lstStyle>
          <a:p>
            <a:fld id="{220884D3-E4BE-443A-B177-A981CE5CF77C}" type="datetimeFigureOut">
              <a:rPr lang="en-US" smtClean="0"/>
              <a:t>6/9/2016</a:t>
            </a:fld>
            <a:endParaRPr lang="en-US"/>
          </a:p>
        </p:txBody>
      </p:sp>
      <p:sp>
        <p:nvSpPr>
          <p:cNvPr id="4" name="Slide Image Placeholder 3"/>
          <p:cNvSpPr>
            <a:spLocks noGrp="1" noRot="1" noChangeAspect="1"/>
          </p:cNvSpPr>
          <p:nvPr>
            <p:ph type="sldImg" idx="2"/>
          </p:nvPr>
        </p:nvSpPr>
        <p:spPr>
          <a:xfrm>
            <a:off x="1195388" y="692150"/>
            <a:ext cx="4613275" cy="3460750"/>
          </a:xfrm>
          <a:prstGeom prst="rect">
            <a:avLst/>
          </a:prstGeom>
          <a:noFill/>
          <a:ln w="12700">
            <a:solidFill>
              <a:prstClr val="black"/>
            </a:solidFill>
          </a:ln>
        </p:spPr>
        <p:txBody>
          <a:bodyPr vert="horz" lIns="93370" tIns="46685" rIns="93370" bIns="46685" rtlCol="0" anchor="ctr"/>
          <a:lstStyle/>
          <a:p>
            <a:endParaRPr lang="en-US"/>
          </a:p>
        </p:txBody>
      </p:sp>
      <p:sp>
        <p:nvSpPr>
          <p:cNvPr id="5" name="Notes Placeholder 4"/>
          <p:cNvSpPr>
            <a:spLocks noGrp="1"/>
          </p:cNvSpPr>
          <p:nvPr>
            <p:ph type="body" sz="quarter" idx="3"/>
          </p:nvPr>
        </p:nvSpPr>
        <p:spPr>
          <a:xfrm>
            <a:off x="700405" y="4381104"/>
            <a:ext cx="5603240" cy="4150518"/>
          </a:xfrm>
          <a:prstGeom prst="rect">
            <a:avLst/>
          </a:prstGeom>
        </p:spPr>
        <p:txBody>
          <a:bodyPr vert="horz" lIns="93370" tIns="46685" rIns="93370" bIns="4668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6"/>
            <a:ext cx="3035088" cy="461169"/>
          </a:xfrm>
          <a:prstGeom prst="rect">
            <a:avLst/>
          </a:prstGeom>
        </p:spPr>
        <p:txBody>
          <a:bodyPr vert="horz" lIns="93370" tIns="46685" rIns="93370" bIns="46685"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760606"/>
            <a:ext cx="3035088" cy="461169"/>
          </a:xfrm>
          <a:prstGeom prst="rect">
            <a:avLst/>
          </a:prstGeom>
        </p:spPr>
        <p:txBody>
          <a:bodyPr vert="horz" lIns="93370" tIns="46685" rIns="93370" bIns="46685" rtlCol="0" anchor="b"/>
          <a:lstStyle>
            <a:lvl1pPr algn="r">
              <a:defRPr sz="1200"/>
            </a:lvl1pPr>
          </a:lstStyle>
          <a:p>
            <a:fld id="{6FAEC5B2-D27E-4E3A-98BE-E4AC01117951}" type="slidenum">
              <a:rPr lang="en-US" smtClean="0"/>
              <a:t>‹#›</a:t>
            </a:fld>
            <a:endParaRPr lang="en-US"/>
          </a:p>
        </p:txBody>
      </p:sp>
    </p:spTree>
    <p:extLst>
      <p:ext uri="{BB962C8B-B14F-4D97-AF65-F5344CB8AC3E}">
        <p14:creationId xmlns:p14="http://schemas.microsoft.com/office/powerpoint/2010/main" val="3754566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AEC5B2-D27E-4E3A-98BE-E4AC01117951}" type="slidenum">
              <a:rPr lang="en-US" smtClean="0"/>
              <a:t>6</a:t>
            </a:fld>
            <a:endParaRPr lang="en-US"/>
          </a:p>
        </p:txBody>
      </p:sp>
    </p:spTree>
    <p:extLst>
      <p:ext uri="{BB962C8B-B14F-4D97-AF65-F5344CB8AC3E}">
        <p14:creationId xmlns:p14="http://schemas.microsoft.com/office/powerpoint/2010/main" val="3480103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6B67ED-103D-4C2F-BA1E-13962DB07EF4}"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3B072-2E89-4FCD-94D4-A248404E3A93}" type="slidenum">
              <a:rPr lang="en-US" smtClean="0"/>
              <a:t>‹#›</a:t>
            </a:fld>
            <a:endParaRPr lang="en-US"/>
          </a:p>
        </p:txBody>
      </p:sp>
    </p:spTree>
    <p:extLst>
      <p:ext uri="{BB962C8B-B14F-4D97-AF65-F5344CB8AC3E}">
        <p14:creationId xmlns:p14="http://schemas.microsoft.com/office/powerpoint/2010/main" val="1628095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B67ED-103D-4C2F-BA1E-13962DB07EF4}"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3B072-2E89-4FCD-94D4-A248404E3A93}" type="slidenum">
              <a:rPr lang="en-US" smtClean="0"/>
              <a:t>‹#›</a:t>
            </a:fld>
            <a:endParaRPr lang="en-US"/>
          </a:p>
        </p:txBody>
      </p:sp>
    </p:spTree>
    <p:extLst>
      <p:ext uri="{BB962C8B-B14F-4D97-AF65-F5344CB8AC3E}">
        <p14:creationId xmlns:p14="http://schemas.microsoft.com/office/powerpoint/2010/main" val="2601398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B67ED-103D-4C2F-BA1E-13962DB07EF4}"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3B072-2E89-4FCD-94D4-A248404E3A93}" type="slidenum">
              <a:rPr lang="en-US" smtClean="0"/>
              <a:t>‹#›</a:t>
            </a:fld>
            <a:endParaRPr lang="en-US"/>
          </a:p>
        </p:txBody>
      </p:sp>
    </p:spTree>
    <p:extLst>
      <p:ext uri="{BB962C8B-B14F-4D97-AF65-F5344CB8AC3E}">
        <p14:creationId xmlns:p14="http://schemas.microsoft.com/office/powerpoint/2010/main" val="3382935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B67ED-103D-4C2F-BA1E-13962DB07EF4}"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3B072-2E89-4FCD-94D4-A248404E3A93}" type="slidenum">
              <a:rPr lang="en-US" smtClean="0"/>
              <a:t>‹#›</a:t>
            </a:fld>
            <a:endParaRPr lang="en-US"/>
          </a:p>
        </p:txBody>
      </p:sp>
    </p:spTree>
    <p:extLst>
      <p:ext uri="{BB962C8B-B14F-4D97-AF65-F5344CB8AC3E}">
        <p14:creationId xmlns:p14="http://schemas.microsoft.com/office/powerpoint/2010/main" val="426070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B67ED-103D-4C2F-BA1E-13962DB07EF4}"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3B072-2E89-4FCD-94D4-A248404E3A93}" type="slidenum">
              <a:rPr lang="en-US" smtClean="0"/>
              <a:t>‹#›</a:t>
            </a:fld>
            <a:endParaRPr lang="en-US"/>
          </a:p>
        </p:txBody>
      </p:sp>
    </p:spTree>
    <p:extLst>
      <p:ext uri="{BB962C8B-B14F-4D97-AF65-F5344CB8AC3E}">
        <p14:creationId xmlns:p14="http://schemas.microsoft.com/office/powerpoint/2010/main" val="1848054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6B67ED-103D-4C2F-BA1E-13962DB07EF4}" type="datetimeFigureOut">
              <a:rPr lang="en-US" smtClean="0"/>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3B072-2E89-4FCD-94D4-A248404E3A93}" type="slidenum">
              <a:rPr lang="en-US" smtClean="0"/>
              <a:t>‹#›</a:t>
            </a:fld>
            <a:endParaRPr lang="en-US"/>
          </a:p>
        </p:txBody>
      </p:sp>
    </p:spTree>
    <p:extLst>
      <p:ext uri="{BB962C8B-B14F-4D97-AF65-F5344CB8AC3E}">
        <p14:creationId xmlns:p14="http://schemas.microsoft.com/office/powerpoint/2010/main" val="3366125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6B67ED-103D-4C2F-BA1E-13962DB07EF4}" type="datetimeFigureOut">
              <a:rPr lang="en-US" smtClean="0"/>
              <a:t>6/9/2016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E3B072-2E89-4FCD-94D4-A248404E3A93}" type="slidenum">
              <a:rPr lang="en-US" smtClean="0"/>
              <a:t>‹#›</a:t>
            </a:fld>
            <a:endParaRPr lang="en-US"/>
          </a:p>
        </p:txBody>
      </p:sp>
    </p:spTree>
    <p:extLst>
      <p:ext uri="{BB962C8B-B14F-4D97-AF65-F5344CB8AC3E}">
        <p14:creationId xmlns:p14="http://schemas.microsoft.com/office/powerpoint/2010/main" val="3032344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6B67ED-103D-4C2F-BA1E-13962DB07EF4}" type="datetimeFigureOut">
              <a:rPr lang="en-US" smtClean="0"/>
              <a:t>6/9/2016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E3B072-2E89-4FCD-94D4-A248404E3A93}" type="slidenum">
              <a:rPr lang="en-US" smtClean="0"/>
              <a:t>‹#›</a:t>
            </a:fld>
            <a:endParaRPr lang="en-US"/>
          </a:p>
        </p:txBody>
      </p:sp>
    </p:spTree>
    <p:extLst>
      <p:ext uri="{BB962C8B-B14F-4D97-AF65-F5344CB8AC3E}">
        <p14:creationId xmlns:p14="http://schemas.microsoft.com/office/powerpoint/2010/main" val="2553720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B67ED-103D-4C2F-BA1E-13962DB07EF4}" type="datetimeFigureOut">
              <a:rPr lang="en-US" smtClean="0"/>
              <a:t>6/9/2016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E3B072-2E89-4FCD-94D4-A248404E3A93}" type="slidenum">
              <a:rPr lang="en-US" smtClean="0"/>
              <a:t>‹#›</a:t>
            </a:fld>
            <a:endParaRPr lang="en-US"/>
          </a:p>
        </p:txBody>
      </p:sp>
    </p:spTree>
    <p:extLst>
      <p:ext uri="{BB962C8B-B14F-4D97-AF65-F5344CB8AC3E}">
        <p14:creationId xmlns:p14="http://schemas.microsoft.com/office/powerpoint/2010/main" val="46599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B67ED-103D-4C2F-BA1E-13962DB07EF4}" type="datetimeFigureOut">
              <a:rPr lang="en-US" smtClean="0"/>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3B072-2E89-4FCD-94D4-A248404E3A93}" type="slidenum">
              <a:rPr lang="en-US" smtClean="0"/>
              <a:t>‹#›</a:t>
            </a:fld>
            <a:endParaRPr lang="en-US"/>
          </a:p>
        </p:txBody>
      </p:sp>
    </p:spTree>
    <p:extLst>
      <p:ext uri="{BB962C8B-B14F-4D97-AF65-F5344CB8AC3E}">
        <p14:creationId xmlns:p14="http://schemas.microsoft.com/office/powerpoint/2010/main" val="1260880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B67ED-103D-4C2F-BA1E-13962DB07EF4}" type="datetimeFigureOut">
              <a:rPr lang="en-US" smtClean="0"/>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3B072-2E89-4FCD-94D4-A248404E3A93}" type="slidenum">
              <a:rPr lang="en-US" smtClean="0"/>
              <a:t>‹#›</a:t>
            </a:fld>
            <a:endParaRPr lang="en-US"/>
          </a:p>
        </p:txBody>
      </p:sp>
    </p:spTree>
    <p:extLst>
      <p:ext uri="{BB962C8B-B14F-4D97-AF65-F5344CB8AC3E}">
        <p14:creationId xmlns:p14="http://schemas.microsoft.com/office/powerpoint/2010/main" val="3352965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B67ED-103D-4C2F-BA1E-13962DB07EF4}" type="datetimeFigureOut">
              <a:rPr lang="en-US" smtClean="0"/>
              <a:t>6/9/2016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3B072-2E89-4FCD-94D4-A248404E3A93}" type="slidenum">
              <a:rPr lang="en-US" smtClean="0"/>
              <a:t>‹#›</a:t>
            </a:fld>
            <a:endParaRPr lang="en-US"/>
          </a:p>
        </p:txBody>
      </p:sp>
    </p:spTree>
    <p:extLst>
      <p:ext uri="{BB962C8B-B14F-4D97-AF65-F5344CB8AC3E}">
        <p14:creationId xmlns:p14="http://schemas.microsoft.com/office/powerpoint/2010/main" val="230674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lstStyle/>
          <a:p>
            <a:r>
              <a:rPr lang="en-US" dirty="0" smtClean="0"/>
              <a:t>1.  IQR</a:t>
            </a:r>
            <a:endParaRPr lang="en-US" dirty="0"/>
          </a:p>
        </p:txBody>
      </p:sp>
      <p:sp>
        <p:nvSpPr>
          <p:cNvPr id="3" name="Subtitle 2"/>
          <p:cNvSpPr>
            <a:spLocks noGrp="1"/>
          </p:cNvSpPr>
          <p:nvPr>
            <p:ph type="subTitle" idx="1"/>
          </p:nvPr>
        </p:nvSpPr>
        <p:spPr>
          <a:xfrm>
            <a:off x="1371600" y="2438400"/>
            <a:ext cx="6858000" cy="4114800"/>
          </a:xfrm>
          <a:ln>
            <a:solidFill>
              <a:schemeClr val="tx1"/>
            </a:solidFill>
          </a:ln>
        </p:spPr>
        <p:txBody>
          <a:bodyPr>
            <a:normAutofit/>
          </a:bodyPr>
          <a:lstStyle/>
          <a:p>
            <a:r>
              <a:rPr lang="en-US" dirty="0" smtClean="0">
                <a:solidFill>
                  <a:schemeClr val="tx1"/>
                </a:solidFill>
              </a:rPr>
              <a:t>Which set of data has the </a:t>
            </a:r>
            <a:r>
              <a:rPr lang="en-US" u="sng" dirty="0" smtClean="0">
                <a:solidFill>
                  <a:schemeClr val="tx1"/>
                </a:solidFill>
              </a:rPr>
              <a:t>smallest </a:t>
            </a:r>
            <a:r>
              <a:rPr lang="en-US" dirty="0" smtClean="0">
                <a:solidFill>
                  <a:schemeClr val="tx1"/>
                </a:solidFill>
              </a:rPr>
              <a:t>Interquartile Range?</a:t>
            </a:r>
            <a:endParaRPr lang="en-US" dirty="0">
              <a:solidFill>
                <a:schemeClr val="tx1"/>
              </a:solidFill>
            </a:endParaRPr>
          </a:p>
        </p:txBody>
      </p:sp>
      <p:pic>
        <p:nvPicPr>
          <p:cNvPr id="4" name="image.jpeg"/>
          <p:cNvPicPr/>
          <p:nvPr/>
        </p:nvPicPr>
        <p:blipFill>
          <a:blip r:embed="rId2"/>
          <a:stretch>
            <a:fillRect/>
          </a:stretch>
        </p:blipFill>
        <p:spPr>
          <a:xfrm>
            <a:off x="2514600" y="3657600"/>
            <a:ext cx="4964430" cy="2594610"/>
          </a:xfrm>
          <a:prstGeom prst="rect">
            <a:avLst/>
          </a:prstGeom>
        </p:spPr>
      </p:pic>
    </p:spTree>
    <p:extLst>
      <p:ext uri="{BB962C8B-B14F-4D97-AF65-F5344CB8AC3E}">
        <p14:creationId xmlns:p14="http://schemas.microsoft.com/office/powerpoint/2010/main" val="2596674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Mean, Median, Mode, Range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Seven people were asked how many miles they lived from work. The responses were: </a:t>
            </a:r>
          </a:p>
          <a:p>
            <a:pPr marL="0" indent="0">
              <a:buNone/>
            </a:pPr>
            <a:r>
              <a:rPr lang="en-US" dirty="0" smtClean="0"/>
              <a:t>15, 7, 14, 21, 5, 9 and 13</a:t>
            </a:r>
          </a:p>
          <a:p>
            <a:pPr marL="0" indent="0">
              <a:buNone/>
            </a:pPr>
            <a:endParaRPr lang="en-US" dirty="0" smtClean="0"/>
          </a:p>
          <a:p>
            <a:pPr marL="0" indent="0">
              <a:buNone/>
            </a:pPr>
            <a:r>
              <a:rPr lang="en-US" dirty="0" smtClean="0"/>
              <a:t>Find the following:</a:t>
            </a:r>
          </a:p>
          <a:p>
            <a:pPr marL="0" indent="0">
              <a:buNone/>
            </a:pPr>
            <a:endParaRPr lang="en-US" dirty="0" smtClean="0"/>
          </a:p>
          <a:p>
            <a:pPr marL="0" indent="0">
              <a:buNone/>
            </a:pPr>
            <a:r>
              <a:rPr lang="en-US" dirty="0" smtClean="0"/>
              <a:t>A.  Mean:</a:t>
            </a:r>
          </a:p>
          <a:p>
            <a:pPr marL="0" indent="0">
              <a:buNone/>
            </a:pPr>
            <a:endParaRPr lang="en-US" dirty="0" smtClean="0"/>
          </a:p>
          <a:p>
            <a:pPr marL="0" indent="0">
              <a:buNone/>
            </a:pPr>
            <a:r>
              <a:rPr lang="en-US" dirty="0" smtClean="0"/>
              <a:t>B.  Median: </a:t>
            </a:r>
          </a:p>
          <a:p>
            <a:pPr marL="0" indent="0">
              <a:buNone/>
            </a:pPr>
            <a:endParaRPr lang="en-US" dirty="0" smtClean="0"/>
          </a:p>
          <a:p>
            <a:pPr marL="0" indent="0">
              <a:buNone/>
            </a:pPr>
            <a:r>
              <a:rPr lang="en-US" dirty="0" smtClean="0"/>
              <a:t>C.  Mode:</a:t>
            </a:r>
          </a:p>
          <a:p>
            <a:pPr marL="0" indent="0">
              <a:buNone/>
            </a:pPr>
            <a:endParaRPr lang="en-US" dirty="0" smtClean="0"/>
          </a:p>
          <a:p>
            <a:pPr marL="0" indent="0">
              <a:buNone/>
            </a:pPr>
            <a:r>
              <a:rPr lang="en-US" dirty="0" smtClean="0"/>
              <a:t>D.  Range:</a:t>
            </a:r>
            <a:endParaRPr lang="en-US" dirty="0"/>
          </a:p>
        </p:txBody>
      </p:sp>
    </p:spTree>
    <p:extLst>
      <p:ext uri="{BB962C8B-B14F-4D97-AF65-F5344CB8AC3E}">
        <p14:creationId xmlns:p14="http://schemas.microsoft.com/office/powerpoint/2010/main" val="1553236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Biased/Unbiased</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endParaRPr lang="en-US" dirty="0" smtClean="0"/>
          </a:p>
          <a:p>
            <a:pPr marL="0" indent="0">
              <a:buNone/>
            </a:pPr>
            <a:endParaRPr lang="en-US" dirty="0" smtClean="0"/>
          </a:p>
          <a:p>
            <a:pPr marL="0" indent="0">
              <a:buNone/>
            </a:pPr>
            <a:r>
              <a:rPr lang="en-US" dirty="0" smtClean="0"/>
              <a:t>Under the following examples, circle whether the survey sample is </a:t>
            </a:r>
            <a:r>
              <a:rPr lang="en-US" dirty="0"/>
              <a:t>biased or unbiased.  </a:t>
            </a:r>
            <a:r>
              <a:rPr lang="en-US" dirty="0" smtClean="0"/>
              <a:t>Explain your selection.</a:t>
            </a:r>
          </a:p>
          <a:p>
            <a:pPr marL="0" indent="0">
              <a:buNone/>
            </a:pPr>
            <a:endParaRPr lang="en-US" dirty="0" smtClean="0"/>
          </a:p>
          <a:p>
            <a:pPr marL="0" indent="0">
              <a:buNone/>
            </a:pPr>
            <a:endParaRPr lang="en-US" dirty="0" smtClean="0"/>
          </a:p>
          <a:p>
            <a:pPr marL="0" indent="0">
              <a:buNone/>
            </a:pPr>
            <a:r>
              <a:rPr lang="en-US" dirty="0" smtClean="0"/>
              <a:t>A.   Question to answer:</a:t>
            </a:r>
          </a:p>
          <a:p>
            <a:pPr marL="0" indent="0">
              <a:buNone/>
            </a:pPr>
            <a:endParaRPr lang="en-US" dirty="0" smtClean="0"/>
          </a:p>
          <a:p>
            <a:pPr marL="0" indent="0">
              <a:buNone/>
            </a:pPr>
            <a:r>
              <a:rPr lang="en-US" dirty="0" smtClean="0"/>
              <a:t>What is your favorite sport?</a:t>
            </a:r>
          </a:p>
          <a:p>
            <a:pPr marL="0" indent="0">
              <a:buNone/>
            </a:pPr>
            <a:endParaRPr lang="en-US" dirty="0" smtClean="0"/>
          </a:p>
          <a:p>
            <a:pPr marL="0" indent="0">
              <a:buNone/>
            </a:pPr>
            <a:r>
              <a:rPr lang="en-US" dirty="0" smtClean="0"/>
              <a:t>Sample is chosen from people attending a soccer game. </a:t>
            </a:r>
          </a:p>
          <a:p>
            <a:pPr marL="0" indent="0">
              <a:buNone/>
            </a:pPr>
            <a:endParaRPr lang="en-US" dirty="0" smtClean="0"/>
          </a:p>
          <a:p>
            <a:pPr marL="0" indent="0">
              <a:buNone/>
            </a:pPr>
            <a:r>
              <a:rPr lang="en-US" dirty="0" smtClean="0"/>
              <a:t>BIASED or UNBIASED</a:t>
            </a:r>
          </a:p>
          <a:p>
            <a:pPr marL="0" indent="0">
              <a:buNone/>
            </a:pPr>
            <a:endParaRPr lang="en-US" dirty="0" smtClean="0"/>
          </a:p>
          <a:p>
            <a:pPr marL="0" indent="0">
              <a:buNone/>
            </a:pPr>
            <a:endParaRPr lang="en-US" dirty="0"/>
          </a:p>
          <a:p>
            <a:pPr marL="0" indent="0">
              <a:buNone/>
            </a:pPr>
            <a:r>
              <a:rPr lang="en-US" dirty="0" smtClean="0"/>
              <a:t>B.   Question to answer:</a:t>
            </a:r>
          </a:p>
          <a:p>
            <a:pPr marL="0" indent="0">
              <a:buNone/>
            </a:pPr>
            <a:endParaRPr lang="en-US" dirty="0" smtClean="0"/>
          </a:p>
          <a:p>
            <a:pPr marL="0" indent="0">
              <a:buNone/>
            </a:pPr>
            <a:r>
              <a:rPr lang="en-US" dirty="0" smtClean="0"/>
              <a:t>What is your favorite soft drink?</a:t>
            </a:r>
          </a:p>
          <a:p>
            <a:pPr marL="0" indent="0">
              <a:buNone/>
            </a:pPr>
            <a:endParaRPr lang="en-US" dirty="0" smtClean="0"/>
          </a:p>
          <a:p>
            <a:pPr marL="0" indent="0">
              <a:buNone/>
            </a:pPr>
            <a:r>
              <a:rPr lang="en-US" dirty="0" smtClean="0"/>
              <a:t>Sample is chosen by picking names out of a telephone book. </a:t>
            </a:r>
          </a:p>
          <a:p>
            <a:pPr marL="0" indent="0">
              <a:buNone/>
            </a:pPr>
            <a:endParaRPr lang="en-US" dirty="0" smtClean="0"/>
          </a:p>
          <a:p>
            <a:pPr marL="0" indent="0">
              <a:buNone/>
            </a:pPr>
            <a:r>
              <a:rPr lang="en-US" dirty="0" smtClean="0"/>
              <a:t>BIASED or UNBIASED</a:t>
            </a:r>
          </a:p>
          <a:p>
            <a:pPr marL="0" indent="0">
              <a:buNone/>
            </a:pPr>
            <a:endParaRPr lang="en-US" dirty="0" smtClean="0"/>
          </a:p>
          <a:p>
            <a:pPr marL="0" indent="0">
              <a:buNone/>
            </a:pPr>
            <a:endParaRPr lang="en-US" dirty="0" smtClean="0"/>
          </a:p>
          <a:p>
            <a:pPr marL="0" indent="0">
              <a:buNone/>
            </a:pPr>
            <a:r>
              <a:rPr lang="en-US" dirty="0" smtClean="0"/>
              <a:t>C.   Question to answer:</a:t>
            </a:r>
          </a:p>
          <a:p>
            <a:pPr marL="0" indent="0">
              <a:buNone/>
            </a:pPr>
            <a:endParaRPr lang="en-US" dirty="0" smtClean="0"/>
          </a:p>
          <a:p>
            <a:pPr marL="0" indent="0">
              <a:buNone/>
            </a:pPr>
            <a:r>
              <a:rPr lang="en-US" dirty="0" smtClean="0"/>
              <a:t>Should more money be put into athletic programs or music programs at </a:t>
            </a:r>
          </a:p>
          <a:p>
            <a:pPr marL="0" indent="0">
              <a:buNone/>
            </a:pPr>
            <a:endParaRPr lang="en-US" dirty="0" smtClean="0"/>
          </a:p>
          <a:p>
            <a:pPr marL="0" indent="0">
              <a:buNone/>
            </a:pPr>
            <a:r>
              <a:rPr lang="en-US" dirty="0" smtClean="0"/>
              <a:t>school?</a:t>
            </a:r>
          </a:p>
          <a:p>
            <a:pPr marL="0" indent="0">
              <a:buNone/>
            </a:pPr>
            <a:endParaRPr lang="en-US" dirty="0" smtClean="0"/>
          </a:p>
          <a:p>
            <a:pPr marL="0" indent="0">
              <a:buNone/>
            </a:pPr>
            <a:r>
              <a:rPr lang="en-US" dirty="0" smtClean="0"/>
              <a:t>Sample is chosen from students in the band program. </a:t>
            </a:r>
          </a:p>
          <a:p>
            <a:pPr marL="0" indent="0">
              <a:buNone/>
            </a:pPr>
            <a:endParaRPr lang="en-US" dirty="0" smtClean="0"/>
          </a:p>
          <a:p>
            <a:pPr marL="0" indent="0">
              <a:buNone/>
            </a:pPr>
            <a:r>
              <a:rPr lang="en-US" dirty="0" smtClean="0"/>
              <a:t>BIASED or UNBIASED</a:t>
            </a:r>
          </a:p>
          <a:p>
            <a:pPr marL="0" indent="0">
              <a:buNone/>
            </a:pPr>
            <a:endParaRPr lang="en-US" dirty="0" smtClean="0"/>
          </a:p>
        </p:txBody>
      </p:sp>
    </p:spTree>
    <p:extLst>
      <p:ext uri="{BB962C8B-B14F-4D97-AF65-F5344CB8AC3E}">
        <p14:creationId xmlns:p14="http://schemas.microsoft.com/office/powerpoint/2010/main" val="1579732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     4.  Making Predictions</a:t>
            </a:r>
            <a:endParaRPr lang="en-US" dirty="0"/>
          </a:p>
        </p:txBody>
      </p:sp>
      <p:sp>
        <p:nvSpPr>
          <p:cNvPr id="3" name="Content Placeholder 2"/>
          <p:cNvSpPr>
            <a:spLocks noGrp="1"/>
          </p:cNvSpPr>
          <p:nvPr>
            <p:ph idx="1"/>
          </p:nvPr>
        </p:nvSpPr>
        <p:spPr>
          <a:xfrm>
            <a:off x="381000" y="1828800"/>
            <a:ext cx="8229600" cy="4800600"/>
          </a:xfrm>
        </p:spPr>
        <p:txBody>
          <a:bodyPr>
            <a:normAutofit lnSpcReduction="10000"/>
          </a:bodyPr>
          <a:lstStyle/>
          <a:p>
            <a:pPr marL="0" indent="0">
              <a:buNone/>
            </a:pPr>
            <a:r>
              <a:rPr lang="en-US" sz="1600" dirty="0" smtClean="0"/>
              <a:t>Use the sample survey to make predictions.</a:t>
            </a:r>
          </a:p>
          <a:p>
            <a:pPr>
              <a:buAutoNum type="alphaUcPeriod"/>
            </a:pPr>
            <a:r>
              <a:rPr lang="en-US" sz="1600" dirty="0" smtClean="0"/>
              <a:t>If you randomly select a person, what is the probability that his or her favorite sport is basketball?</a:t>
            </a:r>
          </a:p>
          <a:p>
            <a:pPr>
              <a:buAutoNum type="alphaUcPeriod"/>
            </a:pPr>
            <a:endParaRPr lang="en-US" sz="1600" dirty="0"/>
          </a:p>
          <a:p>
            <a:pPr>
              <a:buAutoNum type="alphaUcPeriod"/>
            </a:pPr>
            <a:r>
              <a:rPr lang="en-US" sz="1600" dirty="0" smtClean="0"/>
              <a:t> In a group of 200 people, how many do you predict would choose baseball as their favorite sport?</a:t>
            </a:r>
          </a:p>
          <a:p>
            <a:pPr>
              <a:buAutoNum type="alphaUcPeriod"/>
            </a:pPr>
            <a:endParaRPr lang="en-US" sz="1600" dirty="0"/>
          </a:p>
          <a:p>
            <a:pPr>
              <a:buAutoNum type="alphaUcPeriod"/>
            </a:pPr>
            <a:r>
              <a:rPr lang="en-US" sz="1600" dirty="0" smtClean="0"/>
              <a:t> In a class of 45 students,  how many students do you predict would choose soccer as their favorite sport?</a:t>
            </a:r>
          </a:p>
          <a:p>
            <a:pPr>
              <a:buAutoNum type="alphaUcPeriod"/>
            </a:pPr>
            <a:endParaRPr lang="en-US" sz="1600" dirty="0"/>
          </a:p>
          <a:p>
            <a:pPr>
              <a:buAutoNum type="alphaUcPeriod"/>
            </a:pPr>
            <a:r>
              <a:rPr lang="en-US" sz="1600" dirty="0" smtClean="0"/>
              <a:t>In a group of 100 people, how many do you predict would choose hockey as their favorite sport?</a:t>
            </a:r>
          </a:p>
          <a:p>
            <a:pPr>
              <a:buAutoNum type="alphaUcPeriod"/>
            </a:pPr>
            <a:endParaRPr lang="en-US" sz="1600" dirty="0"/>
          </a:p>
          <a:p>
            <a:pPr>
              <a:buAutoNum type="alphaUcPeriod"/>
            </a:pPr>
            <a:r>
              <a:rPr lang="en-US" sz="1600" dirty="0" smtClean="0"/>
              <a:t>Based on a sample survey, a local newspaper states that 75% of all the city’s voters turned out for the city council elections.  If you randomly selected 200 people in that city, how many do you predict would have voted in the election?</a:t>
            </a:r>
          </a:p>
          <a:p>
            <a:pPr>
              <a:buAutoNum type="alphaUcPeriod"/>
            </a:pPr>
            <a:endParaRPr lang="en-US" sz="1600" dirty="0" smtClean="0"/>
          </a:p>
          <a:p>
            <a:pPr marL="0" indent="0">
              <a:buNone/>
            </a:pPr>
            <a:r>
              <a:rPr lang="en-US" sz="1600" dirty="0" smtClean="0"/>
              <a:t> F. What is the size of the sample for the above table?_________________________</a:t>
            </a:r>
            <a:endParaRPr lang="en-US" sz="16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457200"/>
            <a:ext cx="1838325"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5539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Dot Plots</a:t>
            </a:r>
            <a:endParaRPr lang="en-US" dirty="0"/>
          </a:p>
        </p:txBody>
      </p:sp>
      <p:sp>
        <p:nvSpPr>
          <p:cNvPr id="3" name="Content Placeholder 2"/>
          <p:cNvSpPr>
            <a:spLocks noGrp="1"/>
          </p:cNvSpPr>
          <p:nvPr>
            <p:ph idx="1"/>
          </p:nvPr>
        </p:nvSpPr>
        <p:spPr/>
        <p:txBody>
          <a:bodyPr/>
          <a:lstStyle/>
          <a:p>
            <a:pPr marL="514350" indent="-514350">
              <a:buAutoNum type="alphaUcPeriod"/>
            </a:pPr>
            <a:r>
              <a:rPr lang="en-US" dirty="0" smtClean="0"/>
              <a:t>Find the median.</a:t>
            </a:r>
          </a:p>
          <a:p>
            <a:pPr marL="514350" indent="-514350">
              <a:buAutoNum type="alphaUcPeriod"/>
            </a:pPr>
            <a:r>
              <a:rPr lang="en-US" dirty="0" smtClean="0"/>
              <a:t>Find the mean.</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2192" y="2952750"/>
            <a:ext cx="3581400" cy="192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0730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Box and Whisker Plot</a:t>
            </a:r>
            <a:endParaRPr lang="en-US" dirty="0"/>
          </a:p>
        </p:txBody>
      </p:sp>
      <p:sp>
        <p:nvSpPr>
          <p:cNvPr id="3" name="Content Placeholder 2"/>
          <p:cNvSpPr>
            <a:spLocks noGrp="1"/>
          </p:cNvSpPr>
          <p:nvPr>
            <p:ph idx="1"/>
          </p:nvPr>
        </p:nvSpPr>
        <p:spPr/>
        <p:txBody>
          <a:bodyPr/>
          <a:lstStyle/>
          <a:p>
            <a:pPr marL="0" indent="0">
              <a:buNone/>
            </a:pPr>
            <a:r>
              <a:rPr lang="en-US" dirty="0" smtClean="0"/>
              <a:t>A.  What is the Inner Quartile Range?</a:t>
            </a:r>
          </a:p>
          <a:p>
            <a:pPr marL="0" indent="0">
              <a:buNone/>
            </a:pPr>
            <a:r>
              <a:rPr lang="en-US" dirty="0" smtClean="0"/>
              <a:t>B.  Minimum?</a:t>
            </a:r>
          </a:p>
          <a:p>
            <a:pPr marL="0" indent="0">
              <a:buNone/>
            </a:pPr>
            <a:r>
              <a:rPr lang="en-US" dirty="0" smtClean="0"/>
              <a:t>C.  Maximum?</a:t>
            </a:r>
          </a:p>
          <a:p>
            <a:pPr marL="0" indent="0">
              <a:buNone/>
            </a:pPr>
            <a:r>
              <a:rPr lang="en-US" dirty="0" smtClean="0"/>
              <a:t>D.  What is the range of the top 25%?</a:t>
            </a:r>
            <a:endParaRPr 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4419600"/>
            <a:ext cx="3362325"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2434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a:t>
            </a:r>
            <a:endParaRPr lang="en-US" dirty="0"/>
          </a:p>
        </p:txBody>
      </p:sp>
      <p:sp>
        <p:nvSpPr>
          <p:cNvPr id="3" name="Content Placeholder 2"/>
          <p:cNvSpPr>
            <a:spLocks noGrp="1"/>
          </p:cNvSpPr>
          <p:nvPr>
            <p:ph idx="1"/>
          </p:nvPr>
        </p:nvSpPr>
        <p:spPr/>
        <p:txBody>
          <a:bodyPr>
            <a:normAutofit/>
          </a:bodyPr>
          <a:lstStyle/>
          <a:p>
            <a:pPr>
              <a:buAutoNum type="arabicPeriod"/>
            </a:pPr>
            <a:r>
              <a:rPr lang="en-US" sz="1800" dirty="0" smtClean="0"/>
              <a:t>Set 3</a:t>
            </a:r>
          </a:p>
          <a:p>
            <a:pPr>
              <a:buAutoNum type="arabicPeriod"/>
            </a:pPr>
            <a:r>
              <a:rPr lang="en-US" sz="1800" dirty="0" smtClean="0"/>
              <a:t>A. 12,  B. 13,  C.  No mode,  D. 16</a:t>
            </a:r>
          </a:p>
          <a:p>
            <a:pPr>
              <a:buAutoNum type="arabicPeriod"/>
            </a:pPr>
            <a:r>
              <a:rPr lang="en-US" sz="1800" dirty="0" smtClean="0"/>
              <a:t>A.  Biased, asked at SOCCER game,  B. Unbiased, random, C. Biased, convenience </a:t>
            </a:r>
          </a:p>
          <a:p>
            <a:pPr>
              <a:buAutoNum type="arabicPeriod"/>
            </a:pPr>
            <a:r>
              <a:rPr lang="en-US" sz="1800" dirty="0" smtClean="0"/>
              <a:t>A.  7/30,  B.  60,   C.  6,   D.  10,   E.  150,   F. 150</a:t>
            </a:r>
          </a:p>
          <a:p>
            <a:pPr>
              <a:buAutoNum type="arabicPeriod"/>
            </a:pPr>
            <a:r>
              <a:rPr lang="en-US" sz="1800" dirty="0" smtClean="0"/>
              <a:t>A.  3,  B.  2.45</a:t>
            </a:r>
          </a:p>
          <a:p>
            <a:pPr>
              <a:buAutoNum type="arabicPeriod"/>
            </a:pPr>
            <a:r>
              <a:rPr lang="en-US" sz="1800" dirty="0" smtClean="0"/>
              <a:t>A.  4,  B.  2,  C.  9,  D.  1</a:t>
            </a:r>
          </a:p>
          <a:p>
            <a:pPr>
              <a:buAutoNum type="arabicPeriod"/>
            </a:pPr>
            <a:endParaRPr lang="en-US" sz="1800" dirty="0" smtClean="0"/>
          </a:p>
          <a:p>
            <a:pPr marL="0" indent="0">
              <a:buNone/>
            </a:pPr>
            <a:r>
              <a:rPr lang="en-US" sz="1800" dirty="0" smtClean="0"/>
              <a:t>       </a:t>
            </a:r>
            <a:endParaRPr lang="en-US" sz="1800" dirty="0"/>
          </a:p>
        </p:txBody>
      </p:sp>
    </p:spTree>
    <p:extLst>
      <p:ext uri="{BB962C8B-B14F-4D97-AF65-F5344CB8AC3E}">
        <p14:creationId xmlns:p14="http://schemas.microsoft.com/office/powerpoint/2010/main" val="323737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470</Words>
  <Application>Microsoft Office PowerPoint</Application>
  <PresentationFormat>On-screen Show (4:3)</PresentationFormat>
  <Paragraphs>79</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1.  IQR</vt:lpstr>
      <vt:lpstr>2.  Mean, Median, Mode, Range</vt:lpstr>
      <vt:lpstr>3.  Biased/Unbiased</vt:lpstr>
      <vt:lpstr>     4.  Making Predictions</vt:lpstr>
      <vt:lpstr>5.  Dot Plots</vt:lpstr>
      <vt:lpstr>6.  Box and Whisker Plot</vt:lpstr>
      <vt:lpstr>Key</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Mean Absolute Deviation</dc:title>
  <dc:creator>Kelley Keel</dc:creator>
  <cp:lastModifiedBy>Mary Long</cp:lastModifiedBy>
  <cp:revision>12</cp:revision>
  <cp:lastPrinted>2014-02-21T18:08:15Z</cp:lastPrinted>
  <dcterms:created xsi:type="dcterms:W3CDTF">2014-02-19T20:02:20Z</dcterms:created>
  <dcterms:modified xsi:type="dcterms:W3CDTF">2016-06-09T13:02:40Z</dcterms:modified>
</cp:coreProperties>
</file>